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28" r:id="rId1"/>
  </p:sldMasterIdLst>
  <p:notesMasterIdLst>
    <p:notesMasterId r:id="rId15"/>
  </p:notesMasterIdLst>
  <p:sldIdLst>
    <p:sldId id="256" r:id="rId2"/>
    <p:sldId id="274" r:id="rId3"/>
    <p:sldId id="275" r:id="rId4"/>
    <p:sldId id="284" r:id="rId5"/>
    <p:sldId id="287" r:id="rId6"/>
    <p:sldId id="288" r:id="rId7"/>
    <p:sldId id="271" r:id="rId8"/>
    <p:sldId id="290" r:id="rId9"/>
    <p:sldId id="289" r:id="rId10"/>
    <p:sldId id="285" r:id="rId11"/>
    <p:sldId id="281" r:id="rId12"/>
    <p:sldId id="291" r:id="rId13"/>
    <p:sldId id="280" r:id="rId14"/>
  </p:sldIdLst>
  <p:sldSz cx="9144000" cy="5143500" type="screen16x9"/>
  <p:notesSz cx="6797675" cy="9926638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99358404" val="1042" rev64="64" revOS="1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99358404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99358404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56" d="100"/>
          <a:sy n="56" d="100"/>
        </p:scale>
        <p:origin x="80" y="76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wAAAC0AAAAAjwAAAJUEAABDKQAAexs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D/HwAA"/>
              </a:ext>
            </a:extLst>
          </p:cNvSpPr>
          <p:nvPr>
            <p:ph type="sldImg" idx="2"/>
          </p:nvPr>
        </p:nvSpPr>
        <p:spPr>
          <a:xfrm>
            <a:off x="90805" y="744855"/>
            <a:ext cx="6616700" cy="3722370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2/AAD/Hw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1pPr>
            <a:lvl2pPr marL="9144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2pPr>
            <a:lvl3pPr marL="13716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3pPr>
            <a:lvl4pPr marL="18288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4pPr>
            <a:lvl5pPr marL="22860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5pPr>
            <a:lvl6pPr marL="27432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6pPr>
            <a:lvl7pPr marL="32004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7pPr>
            <a:lvl8pPr marL="36576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8pPr>
            <a:lvl9pPr marL="41148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159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g1d178d0d208_1_0:notes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wAAAC0AAAAAjwAAAJUEAABDKQAAexs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AAAAAA"/>
              </a:ext>
            </a:extLst>
          </p:cNvSpPr>
          <p:nvPr>
            <p:ph type="sldImg" idx="2"/>
          </p:nvPr>
        </p:nvSpPr>
        <p:spPr>
          <a:xfrm>
            <a:off x="90805" y="744855"/>
            <a:ext cx="6616700" cy="3722370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</p:spPr>
      </p:sp>
      <p:sp>
        <p:nvSpPr>
          <p:cNvPr id="3" name="Google Shape;52;g1d178d0d208_1_0:notes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0/AAAAAA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16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g1d178d0d208_4_5:notes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wAAAC0AAAAAjwAAAJUEAABDKQAAexs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j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AAAAAA"/>
              </a:ext>
            </a:extLst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</p:spPr>
      </p:sp>
      <p:sp>
        <p:nvSpPr>
          <p:cNvPr id="3" name="Google Shape;88;g1d178d0d208_4_5:notes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3HGN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0/AAAAAA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JU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NC+JC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ctr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6000" cap="none" spc="0" baseline="0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w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wUAAI8UAAB7MwAA1RkAABAAAAAmAAAACAAAAA2gAAAAAAAA"/>
              </a:ext>
            </a:extLst>
          </p:cNvSpPr>
          <p:nvPr>
            <p:ph type="subTitle" idx="1"/>
          </p:nvPr>
        </p:nvSpPr>
        <p:spPr>
          <a:xfrm>
            <a:off x="824865" y="3342005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sz="1800" cap="all" spc="7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 algn="ctr">
              <a:buNone/>
              <a:defRPr sz="1800" cap="none"/>
            </a:lvl2pPr>
            <a:lvl3pPr marL="685800" indent="0" algn="ctr">
              <a:buNone/>
              <a:defRPr sz="1800" cap="none"/>
            </a:lvl3pPr>
            <a:lvl4pPr marL="1028700" indent="0" algn="ctr">
              <a:buNone/>
              <a:defRPr sz="1500" cap="none"/>
            </a:lvl4pPr>
            <a:lvl5pPr marL="1371600" indent="0" algn="ctr">
              <a:buNone/>
              <a:defRPr sz="1500" cap="none"/>
            </a:lvl5pPr>
            <a:lvl6pPr marL="1714500" indent="0" algn="ctr">
              <a:buNone/>
              <a:defRPr sz="1500" cap="none"/>
            </a:lvl6pPr>
            <a:lvl7pPr marL="2057400" indent="0" algn="ctr">
              <a:buNone/>
              <a:defRPr sz="1500" cap="none"/>
            </a:lvl7pPr>
            <a:lvl8pPr marL="2400300" indent="0" algn="ctr">
              <a:buNone/>
              <a:defRPr sz="1500" cap="none"/>
            </a:lvl8pPr>
            <a:lvl9pPr marL="2743200" indent="0" algn="ctr">
              <a:buNone/>
              <a:defRPr sz="1500" cap="none"/>
            </a:lvl9pPr>
          </a:lstStyle>
          <a:p>
            <a:r>
              <a:rPr lang="it-IT" cap="all"/>
              <a:t>Fare clic per modificare lo stile del sottotitolo dello schema</a:t>
            </a:r>
            <a:endParaRPr lang="en-US" cap="all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B5FC3B0-FED6-0A35-98E7-08608DA96E5D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AC58B8E-C087-907D-C97D-3628C5333F63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IJAg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4AAAAAAAAA"/>
              </a:ext>
            </a:extLst>
          </p:cNvSpPr>
          <p:nvPr>
            <p:ph idx="1"/>
          </p:nvPr>
        </p:nvSpPr>
        <p:spPr/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CB1A4BC-F2C1-E452-8F09-0407EA477951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2CD30E13-5DC1-86F8-8F6B-ABAD402579FE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I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Vertical 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SgAAOoBAABiNAAAehwAABAAAAAmAAAACAAAAAMAAAAAAAAA"/>
              </a:ext>
            </a:extLst>
          </p:cNvSpPr>
          <p:nvPr>
            <p:ph type="title"/>
          </p:nvPr>
        </p:nvSpPr>
        <p:spPr>
          <a:xfrm>
            <a:off x="6543675" y="311150"/>
            <a:ext cx="1971675" cy="431800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3gMAAOoBAACNJwAAehwAABAAAAAmAAAACAAAAD8AAAAAAAAA"/>
              </a:ext>
            </a:extLst>
          </p:cNvSpPr>
          <p:nvPr>
            <p:ph idx="1"/>
          </p:nvPr>
        </p:nvSpPr>
        <p:spPr>
          <a:xfrm>
            <a:off x="628650" y="311150"/>
            <a:ext cx="5800725" cy="4318000"/>
          </a:xfrm>
        </p:spPr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714A542-0CDA-4153-94AC-FA06EBE262AF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3FD6342-0CDE-A895-9045-FAC02D0B66AF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18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BVN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19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EF08B5A-1493-A57D-DD48-E228C5062BB7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22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CGG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4" name="Google Shape;23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h0AABcHAABVNgAAGxwAABAAAAAmAAAACAAAAD2wAAAAAAAA"/>
              </a:ext>
            </a:extLst>
          </p:cNvSpPr>
          <p:nvPr>
            <p:ph idx="2"/>
          </p:nvPr>
        </p:nvSpPr>
        <p:spPr>
          <a:xfrm>
            <a:off x="4832350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5" name="Google Shape;24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116E507-49BC-4313-F2AE-BF46ABE004EA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7o2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25DFAFD-B38F-080C-C1E5-4559B4AB3710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C3C5D24-6A81-69AB-CF84-9CFE13CA39C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6000" b="0" cap="none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wUAAB4MwAA0hkAABAAAAAmAAAACAAAAA2gAAAAAAAA"/>
              </a:ext>
            </a:extLst>
          </p:cNvSpPr>
          <p:nvPr>
            <p:ph idx="1"/>
          </p:nvPr>
        </p:nvSpPr>
        <p:spPr>
          <a:xfrm>
            <a:off x="822960" y="3340100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800" cap="all" spc="7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>
              <a:buNone/>
              <a:defRPr sz="1350" cap="none">
                <a:solidFill>
                  <a:srgbClr val="8F8F8F"/>
                </a:solidFill>
              </a:defRPr>
            </a:lvl2pPr>
            <a:lvl3pPr marL="685800" indent="0">
              <a:buNone/>
              <a:defRPr sz="1200" cap="none">
                <a:solidFill>
                  <a:srgbClr val="8F8F8F"/>
                </a:solidFill>
              </a:defRPr>
            </a:lvl3pPr>
            <a:lvl4pPr marL="1028700" indent="0">
              <a:buNone/>
              <a:defRPr sz="1050" cap="none">
                <a:solidFill>
                  <a:srgbClr val="8F8F8F"/>
                </a:solidFill>
              </a:defRPr>
            </a:lvl4pPr>
            <a:lvl5pPr marL="1371600" indent="0">
              <a:buNone/>
              <a:defRPr sz="1050" cap="none">
                <a:solidFill>
                  <a:srgbClr val="8F8F8F"/>
                </a:solidFill>
              </a:defRPr>
            </a:lvl5pPr>
            <a:lvl6pPr marL="1714500" indent="0">
              <a:buNone/>
              <a:defRPr sz="1050" cap="none">
                <a:solidFill>
                  <a:srgbClr val="8F8F8F"/>
                </a:solidFill>
              </a:defRPr>
            </a:lvl6pPr>
            <a:lvl7pPr marL="2057400" indent="0">
              <a:buNone/>
              <a:defRPr sz="1050" cap="none">
                <a:solidFill>
                  <a:srgbClr val="8F8F8F"/>
                </a:solidFill>
              </a:defRPr>
            </a:lvl7pPr>
            <a:lvl8pPr marL="2400300" indent="0">
              <a:buNone/>
              <a:defRPr sz="1050" cap="none">
                <a:solidFill>
                  <a:srgbClr val="8F8F8F"/>
                </a:solidFill>
              </a:defRPr>
            </a:lvl8pPr>
            <a:lvl9pPr marL="2743200" indent="0">
              <a:buNone/>
              <a:defRPr sz="1050" cap="none">
                <a:solidFill>
                  <a:srgbClr val="8F8F8F"/>
                </a:solidFill>
              </a:defRPr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5845AAF-E1B8-D1AC-F63C-17F914720042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A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AC13C6F-21B7-94CA-F979-D79F72370F82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JWVlQB/f38AAAAA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TeB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FBsAABAAAAAmAAAACAAAAAEA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WJ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FBsAABAAAAAmAAAACAAAAAEAAAAAAAAA"/>
              </a:ext>
            </a:extLst>
          </p:cNvSpPr>
          <p:nvPr>
            <p:ph idx="2"/>
          </p:nvPr>
        </p:nvSpPr>
        <p:spPr>
          <a:xfrm>
            <a:off x="466344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2677FA7-E98F-3289-C1DF-1FDC3191374A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9676645-0BE4-3290-AADF-FDC528915CA8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HR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6gsAABAAAAAmAAAACAAAAI2g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K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OoLAADYGwAAgBsAABAAAAAmAAAACAAAAAEAAAAAAAAA"/>
              </a:ext>
            </a:extLst>
          </p:cNvSpPr>
          <p:nvPr>
            <p:ph idx="2"/>
          </p:nvPr>
        </p:nvSpPr>
        <p:spPr>
          <a:xfrm>
            <a:off x="82296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HCc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6gsAABAAAAAmAAAACAAAAI2gAAAAAAAA"/>
              </a:ext>
            </a:extLst>
          </p:cNvSpPr>
          <p:nvPr>
            <p:ph idx="3"/>
          </p:nvPr>
        </p:nvSpPr>
        <p:spPr>
          <a:xfrm>
            <a:off x="466344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OoLAAB4MwAAgBsAABAAAAAmAAAACAAAAAEAAAAAAAAA"/>
              </a:ext>
            </a:extLst>
          </p:cNvSpPr>
          <p:nvPr>
            <p:ph idx="4"/>
          </p:nvPr>
        </p:nvSpPr>
        <p:spPr>
          <a:xfrm>
            <a:off x="466344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4D97D42-0C99-8C8B-D761-FADE332F21AF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B2A55C0-8ED6-7FA3-9892-78F61BDC6E2D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954C890-DE94-013E-DAEC-286B86A22C7D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15BC4B66-28F8-E9BD-B604-DEE8054A408B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Date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ECtz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8C4E1F-51D3-D9B8-9D34-A7ED007A6BF2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5" name="Footer 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cap="all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1CBF1A4-EA8C-9E07-C273-1C52BF3D344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AAAAACwEgAApB8AABAAAAAmAAAACAAAAP//////////"/>
              </a:ext>
            </a:extLst>
          </p:cNvSpPr>
          <p:nvPr/>
        </p:nvSpPr>
        <p:spPr>
          <a:xfrm>
            <a:off x="0" y="0"/>
            <a:ext cx="303784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pBIAAAAAAADvEgAApB8AABAAAAAmAAAACAAAAP//////////"/>
              </a:ext>
            </a:extLst>
          </p:cNvSpPr>
          <p:nvPr/>
        </p:nvSpPr>
        <p:spPr>
          <a:xfrm>
            <a:off x="3030220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L4CAADgEAAASg0AABAAAAAmAAAACAAAAAGgAAAAAAAA"/>
              </a:ext>
            </a:extLst>
          </p:cNvSpPr>
          <p:nvPr>
            <p:ph type="title"/>
          </p:nvPr>
        </p:nvSpPr>
        <p:spPr>
          <a:xfrm>
            <a:off x="342900" y="445770"/>
            <a:ext cx="2400300" cy="17145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GADAAAaNAAAohsAABAAAAAmAAAACAAAAAEAAAAAAAAA"/>
              </a:ext>
            </a:extLst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IANAADgEAAAFx0AABAAAAAmAAAACAAAAA2gAAAAAAAA"/>
              </a:ext>
            </a:extLst>
          </p:cNvSpPr>
          <p:nvPr>
            <p:ph idx="2"/>
          </p:nvPr>
        </p:nvSpPr>
        <p:spPr>
          <a:xfrm>
            <a:off x="342900" y="2194560"/>
            <a:ext cx="2400300" cy="25342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gIAAM4dAAA7DgAAfR8AABAAAAAmAAAACAAAAAGAAAAAAAAA"/>
              </a:ext>
            </a:extLst>
          </p:cNvSpPr>
          <p:nvPr>
            <p:ph type="dt" sz="half" idx="10"/>
          </p:nvPr>
        </p:nvSpPr>
        <p:spPr>
          <a:xfrm>
            <a:off x="349250" y="4845050"/>
            <a:ext cx="1964055" cy="273685"/>
          </a:xfrm>
        </p:spPr>
        <p:txBody>
          <a:bodyPr/>
          <a:lstStyle>
            <a:lvl1pPr algn="l">
              <a:defRPr lang="en-US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0DE5B841-0FE0-B04E-AE5D-F91BF61358AC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M4dAACYKwAAfR8AABAAAAAmAAAACAAAAAGAAAAAAAAA"/>
              </a:ext>
            </a:extLst>
          </p:cNvSpPr>
          <p:nvPr>
            <p:ph type="ftr" sz="quarter" idx="11"/>
          </p:nvPr>
        </p:nvSpPr>
        <p:spPr>
          <a:xfrm>
            <a:off x="3600450" y="4845050"/>
            <a:ext cx="3486150" cy="273685"/>
          </a:xfrm>
        </p:spPr>
        <p:txBody>
          <a:bodyPr/>
          <a:lstStyle>
            <a:lvl1pPr algn="l">
              <a:defRPr lang="en-US" cap="all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cap="none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8AE02BB-F595-FBF4-DB16-03A14C582D56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NoWAAA8OAAApB8AABAAAAAmAAAACAAAAP//////////"/>
              </a:ext>
            </a:extLst>
          </p:cNvSpPr>
          <p:nvPr/>
        </p:nvSpPr>
        <p:spPr>
          <a:xfrm>
            <a:off x="0" y="3714750"/>
            <a:ext cx="9141460" cy="142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K0WAAA8OAAA+RYAABAAAAAmAAAACAAAAP//////////"/>
              </a:ext>
            </a:extLst>
          </p:cNvSpPr>
          <p:nvPr/>
        </p:nvSpPr>
        <p:spPr>
          <a:xfrm>
            <a:off x="0" y="368617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AAAAACQ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GoXAAC5MwAANhsAABAAAAAmAAAACAAAAD2gAAAAAAAA"/>
              </a:ext>
            </a:extLst>
          </p:cNvSpPr>
          <p:nvPr>
            <p:ph type="title"/>
          </p:nvPr>
        </p:nvSpPr>
        <p:spPr>
          <a:xfrm>
            <a:off x="822960" y="3806190"/>
            <a:ext cx="7585075" cy="617220"/>
          </a:xfrm>
        </p:spPr>
        <p:txBody>
          <a:bodyPr vert="horz" wrap="square" lIns="91440" tIns="0" rIns="91440" bIns="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Pictur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C0AAAAA0AIAANACAAAAAAAASAAAAAAAAAAAAAAAAAAAAAEAAABQAAAAAAAAAAAA4D8AAAAAAADgPwAAAAAAAOA/AAAAAAAA4D8AAAAAAADgPwAAAAAAAOA/AAAAAAAA4D8AAAAAAADgPwAAAAAAAOA/AAAAAAAA4D8CAAAAjAAAAAEAAAACAAAA////AP///wgAAAAAAAAAALwClTh67xXwqm+wfLmetU4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rRYAABAAAAAmAAAACAAAABWAAAB/AAAA"/>
              </a:ext>
            </a:extLst>
          </p:cNvSpPr>
          <p:nvPr>
            <p:ph type="pic" idx="1"/>
          </p:nvPr>
        </p:nvSpPr>
        <p:spPr>
          <a:xfrm>
            <a:off x="0" y="0"/>
            <a:ext cx="9144000" cy="3686175"/>
          </a:xfrm>
          <a:blipFill>
            <a:blip r:embed="rId2"/>
            <a:srcRect/>
            <a:stretch/>
          </a:blipFill>
        </p:spPr>
        <p:txBody>
          <a:bodyPr vert="horz" wrap="square" lIns="457200" tIns="457200" rIns="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2400" cap="none">
                <a:solidFill>
                  <a:schemeClr val="bg1"/>
                </a:solidFill>
              </a:defRPr>
            </a:lvl1pPr>
            <a:lvl2pPr marL="342900" indent="0">
              <a:buNone/>
              <a:defRPr sz="2100" cap="none"/>
            </a:lvl2pPr>
            <a:lvl3pPr marL="685800" indent="0">
              <a:buNone/>
              <a:defRPr sz="1800" cap="none"/>
            </a:lvl3pPr>
            <a:lvl4pPr marL="1028700" indent="0">
              <a:buNone/>
              <a:defRPr sz="1500" cap="none"/>
            </a:lvl4pPr>
            <a:lvl5pPr marL="1371600" indent="0">
              <a:buNone/>
              <a:defRPr sz="1500" cap="none"/>
            </a:lvl5pPr>
            <a:lvl6pPr marL="1714500" indent="0">
              <a:buNone/>
              <a:defRPr sz="1500" cap="none"/>
            </a:lvl6pPr>
            <a:lvl7pPr marL="2057400" indent="0">
              <a:buNone/>
              <a:defRPr sz="1500" cap="none"/>
            </a:lvl7pPr>
            <a:lvl8pPr marL="2400300" indent="0">
              <a:buNone/>
              <a:defRPr sz="1500" cap="none"/>
            </a:lvl8pPr>
            <a:lvl9pPr marL="2743200" indent="0">
              <a:buNone/>
              <a:defRPr sz="1500" cap="none"/>
            </a:lvl9pPr>
          </a:lstStyle>
          <a:p>
            <a:r>
              <a:rPr lang="it-IT" cap="none"/>
              <a:t>Fare clic sull'icona per inserire un'immagine</a:t>
            </a:r>
            <a:endParaRPr lang="en-US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AAAAACQ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EEbAAC5MwAA/x0AABAAAAAmAAAACAAAAD2gAAAAAAAA"/>
              </a:ext>
            </a:extLst>
          </p:cNvSpPr>
          <p:nvPr>
            <p:ph idx="2"/>
          </p:nvPr>
        </p:nvSpPr>
        <p:spPr>
          <a:xfrm>
            <a:off x="822960" y="4430395"/>
            <a:ext cx="7585075" cy="445770"/>
          </a:xfrm>
        </p:spPr>
        <p:txBody>
          <a:bodyPr vert="horz" wrap="square" lIns="91440" tIns="0" rIns="91440" bIns="0" numCol="1" spcCol="215900" anchor="t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8BEB1BA-F495-EB47-DB06-0212FF482D57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C94L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A0DDE64-2AE7-5828-A9B5-DC7D90FB5F8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C3Hy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AAAAAIgdAABAOAAApB8AABAAAAAmAAAACAAAAP//////////"/>
              </a:ext>
            </a:extLst>
          </p:cNvSpPr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BWzt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BAOAAAhx0AABAAAAAmAAAACAAAAP//////////"/>
              </a:ext>
            </a:extLst>
          </p:cNvSpPr>
          <p:nvPr/>
        </p:nvSpPr>
        <p:spPr>
          <a:xfrm>
            <a:off x="0" y="4750435"/>
            <a:ext cx="9144000" cy="49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L8vAAD/HwAA"/>
              </a:ext>
            </a:extLst>
          </p:cNvSpPr>
          <p:nvPr>
            <p:ph type="title"/>
          </p:nvPr>
        </p:nvSpPr>
        <p:spPr>
          <a:xfrm>
            <a:off x="822960" y="215265"/>
            <a:ext cx="7543800" cy="1087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8vAAD/HwAA"/>
              </a:ext>
            </a:extLst>
          </p:cNvSpPr>
          <p:nvPr>
            <p:ph type="body" idx="1"/>
          </p:nvPr>
        </p:nvSpPr>
        <p:spPr>
          <a:xfrm>
            <a:off x="822960" y="1384300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jZ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L+PAAD/HwAA"/>
              </a:ext>
            </a:extLst>
          </p:cNvSpPr>
          <p:nvPr>
            <p:ph type="dt" sz="half" idx="2"/>
          </p:nvPr>
        </p:nvSpPr>
        <p:spPr>
          <a:xfrm>
            <a:off x="822960" y="4845050"/>
            <a:ext cx="185420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67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60A8BE81-CF8D-FD48-C310-391DF05E356C}" type="datetime1">
              <a:rPr lang="it-IT" cap="none"/>
              <a:t>07/11/2023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kZ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L+PAAD/HwAA"/>
              </a:ext>
            </a:extLst>
          </p:cNvSpPr>
          <p:nvPr>
            <p:ph type="ftr" sz="quarter" idx="3"/>
          </p:nvPr>
        </p:nvSpPr>
        <p:spPr>
          <a:xfrm>
            <a:off x="2764790" y="4845050"/>
            <a:ext cx="361696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675" cap="all" baseline="0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L+PAAD/HwAA"/>
              </a:ext>
            </a:extLst>
          </p:cNvSpPr>
          <p:nvPr>
            <p:ph type="sldNum" sz="quarter" idx="4"/>
          </p:nvPr>
        </p:nvSpPr>
        <p:spPr>
          <a:xfrm>
            <a:off x="7425055" y="4845050"/>
            <a:ext cx="98425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78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8F02789-C7E5-A5D1-AB48-318469065D64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ggUAAAUIAAB+MwAABQgAABAAAAAmAAAACAAAAP//////////"/>
              </a:ext>
            </a:extLst>
          </p:cNvSpPr>
          <p:nvPr/>
        </p:nvSpPr>
        <p:spPr>
          <a:xfrm>
            <a:off x="895350" y="1303655"/>
            <a:ext cx="747522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l" defTabSz="685800">
        <a:lnSpc>
          <a:spcPct val="85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cap="none" spc="0" baseline="0">
          <a:solidFill>
            <a:srgbClr val="5F5F5F"/>
          </a:solidFill>
          <a:effectLst/>
          <a:latin typeface="Calibri Light" charset="0"/>
          <a:ea typeface="Calibri Light" charset="0"/>
          <a:cs typeface="Calibri Light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68580" marR="0" indent="-68580" algn="l" defTabSz="68580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Calibri" pitchFamily="2" charset="0"/>
        <a:buChar char=" "/>
        <a:tabLst/>
        <a:defRPr sz="150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28829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35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42545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56261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69977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82486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97472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112522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127508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TAEAAJMEAABVNgAAmQ8AABAAAAAmAAAACAAAAD0wAAAAAAAA"/>
              </a:ext>
            </a:extLst>
          </p:cNvSpPr>
          <p:nvPr>
            <p:ph type="ctrTitle"/>
          </p:nvPr>
        </p:nvSpPr>
        <p:spPr>
          <a:xfrm>
            <a:off x="210820" y="743585"/>
            <a:ext cx="8621395" cy="179197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cap="none"/>
              <a:t>COME REDIGERE </a:t>
            </a:r>
            <a:r>
              <a:t/>
            </a:r>
            <a:br/>
            <a:r>
              <a:rPr lang="it-IT" sz="3600" b="1" cap="none"/>
              <a:t>DOCUMENTAZIONE CLINICA </a:t>
            </a:r>
            <a:r>
              <a:t/>
            </a:r>
            <a:br/>
            <a:r>
              <a:rPr lang="it-IT" sz="3600" b="1" cap="none"/>
              <a:t>SENZA INCAPPARE IN DIFETTI DI FORMA</a:t>
            </a:r>
          </a:p>
        </p:txBody>
      </p:sp>
      <p:sp>
        <p:nvSpPr>
          <p:cNvPr id="3" name="Google Shape;55;p1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AAAAAMQaAABqNAAApB8AABAAAAAmAAAACAAAAD0wAAAAAAAA"/>
              </a:ext>
            </a:extLst>
          </p:cNvSpPr>
          <p:nvPr>
            <p:ph type="subTitle" idx="1"/>
          </p:nvPr>
        </p:nvSpPr>
        <p:spPr>
          <a:xfrm>
            <a:off x="0" y="4351020"/>
            <a:ext cx="8520430" cy="79248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KkBAAA2FQAAmx8AADM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3448050"/>
            <a:ext cx="4867910" cy="8108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IwiAAAsFAAAHDMAADMa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3279140"/>
            <a:ext cx="2692400" cy="97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L0CAABVNgAAQwY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sz="3240" cap="none"/>
            </a:pPr>
            <a:r>
              <a:rPr lang="it-IT" b="1" cap="none"/>
              <a:t>IL CONSENSO IN CHIRURGIA BARIATRICA 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Lyw+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BcHAABVNgAAGxw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sz="1600" cap="none" noProof="1"/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DEVE PREVEDERE UN ELEMENTO IN PIU’ </a:t>
            </a:r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 LA SPIEGAZIONE DELLA POSSIBILE MODIFICA INTERVENTO </a:t>
            </a:r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IN CORSO DI ESECUZIONE</a:t>
            </a:r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Non vi è colpa per aver optato per un intervento anziche un altro </a:t>
            </a:r>
          </a:p>
          <a:p>
            <a:pPr marL="114300" indent="0" algn="ctr">
              <a:buNone/>
            </a:pPr>
            <a:endParaRPr lang="it-IT" sz="1600" cap="none"/>
          </a:p>
          <a:p>
            <a:pPr marL="114300" indent="0" algn="ctr">
              <a:buNone/>
            </a:pPr>
            <a:r>
              <a:rPr lang="it-IT" sz="1600" cap="none"/>
              <a:t>MA</a:t>
            </a:r>
          </a:p>
          <a:p>
            <a:pPr marL="114300" indent="0">
              <a:buNone/>
            </a:pPr>
            <a:endParaRPr lang="it-IT" sz="1600" cap="none"/>
          </a:p>
          <a:p>
            <a:pPr marL="114300" indent="0">
              <a:buNone/>
            </a:pPr>
            <a:r>
              <a:rPr lang="it-IT" cap="none"/>
              <a:t>SI PUO’ ECCEPIRE LAVIOLAZIONE CONSENSO SE IL DIVERSO</a:t>
            </a:r>
          </a:p>
          <a:p>
            <a:pPr marL="114300" indent="0">
              <a:buNone/>
            </a:pPr>
            <a:r>
              <a:rPr lang="it-IT" cap="none"/>
              <a:t>INTERVENTO NON ERA PREVISTO NEL CONSENSO </a:t>
            </a:r>
          </a:p>
          <a:p>
            <a:pPr marL="114300" indent="0">
              <a:buNone/>
            </a:pPr>
            <a:endParaRPr lang="it-IT" sz="1600" cap="none"/>
          </a:p>
          <a:p>
            <a:pPr marL="114300" indent="0">
              <a:buNone/>
            </a:pPr>
            <a:endParaRPr lang="it-IT" sz="1600" cap="none"/>
          </a:p>
        </p:txBody>
      </p:sp>
      <p:pic>
        <p:nvPicPr>
          <p:cNvPr id="4" name="Segnaposto contenuto 1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C8sPq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LwjAAByCQAAgjoAAKEY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808980" y="1535430"/>
            <a:ext cx="3702050" cy="24682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nQQAAGEBAADUNgAA+wcAABAAAAAmAAAACAAAAAEgAAAAAAAA"/>
              </a:ext>
            </a:extLst>
          </p:cNvSpPr>
          <p:nvPr>
            <p:ph type="title"/>
          </p:nvPr>
        </p:nvSpPr>
        <p:spPr>
          <a:xfrm>
            <a:off x="749935" y="224155"/>
            <a:ext cx="8162925" cy="10731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sz="3200" b="1" cap="none"/>
              <a:t>LETTERA DI DIMISSIONI IN CHIRURGIA BARIATRICA 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LAQAAFsIAACUMgAA6xoAABAAAAAmAAAACAAAAAEAAAAAAAAA"/>
              </a:ext>
            </a:extLst>
          </p:cNvSpPr>
          <p:nvPr>
            <p:ph type="body" idx="1"/>
          </p:nvPr>
        </p:nvSpPr>
        <p:spPr>
          <a:xfrm>
            <a:off x="678180" y="1358265"/>
            <a:ext cx="7543800" cy="30175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6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 cap="none" noProof="1"/>
              <a:t>-INDICAZIONI FORNITE AL PAZIENTE IN ORDINE AL COMPORTAMENTO ALIMENTARE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6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 cap="none" noProof="1"/>
              <a:t>-INDICAZIONI FORNITE AL PAZIENTE IN ORDINE ALLE TERAPIE DA SEGUIRE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6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600" cap="none" noProof="1"/>
          </a:p>
          <a:p>
            <a:pPr algn="ctr"/>
            <a:endParaRPr lang="it-IT" cap="none"/>
          </a:p>
        </p:txBody>
      </p:sp>
      <p:pic>
        <p:nvPicPr>
          <p:cNvPr id="4" name="Immagine 3" descr="Piramide alimentare: come seguire una dieta sana ed equilibrata -  DossierSalute.com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EEBAABhDwAAVBUAAIAc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" y="2499995"/>
            <a:ext cx="3263265" cy="21329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 descr="Quali sono le terapie mediche per l'ipertrofia prostatica?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cA0AAMn///+bAQAA8gcAAAAAAABkAAAAZAAAAAAAAAAjAAAABAAAAGQAAAAXAAAAFAAAAAAAAAAAAAAA/38AAP9/AAAAAAAACQAAAAQAAABBinj4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EgfAAC0DwAAFjEAAL8bAAAQAAAAJgAAAAgAAAD//////////w=="/>
              </a:ext>
            </a:extLst>
          </p:cNvPicPr>
          <p:nvPr/>
        </p:nvPicPr>
        <p:blipFill>
          <a:blip r:embed="rId3"/>
          <a:srcRect l="34400" t="-550" r="4110" b="20340"/>
          <a:stretch>
            <a:fillRect/>
          </a:stretch>
        </p:blipFill>
        <p:spPr>
          <a:xfrm>
            <a:off x="5085080" y="2552700"/>
            <a:ext cx="2894330" cy="19577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EAUAAFMBAAB4MwAABAg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sz="3200" b="1" cap="none"/>
              <a:t>COSA FARE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EAUAAIQIAAB4MwAAFBs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400" cap="none" noProof="1"/>
              <a:t>-INDICAZIONE IN ORDINE AI CONTROLLI DA EFFETTUARE(TORNARE DA VOI)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4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400" cap="none" noProof="1"/>
              <a:t>-INDICAZIONI IN ORDINE AI CD CAMPANELLI DI ALLARME DA COMUNICARE SUBITO AL MEDICO O ALLA STRUTTURA  (MEGLIO SE SICOB)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400" cap="none" noProof="1"/>
              <a:t>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4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400" cap="none" noProof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1400" cap="none" noProof="1"/>
          </a:p>
          <a:p>
            <a:endParaRPr lang="it-IT" cap="none"/>
          </a:p>
        </p:txBody>
      </p:sp>
      <p:pic>
        <p:nvPicPr>
          <p:cNvPr id="4" name="Immagine 3" descr="Controlli post operatori al seno a Roma - Seno Clinic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NcDAAALAgAAZQUAAAAAAABkAAAAZAAAAAAAAAAjAAAABAAAAGQAAAAXAAAAFAAAAAAAAAAAAAAA/38AAP9/AAAAAAAACQAAAAQAAAABAwE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L8FAAAODwAAJxYAAL0YAAAQAAAAJgAAAAgAAAD//////////w=="/>
              </a:ext>
            </a:extLst>
          </p:cNvPicPr>
          <p:nvPr/>
        </p:nvPicPr>
        <p:blipFill>
          <a:blip r:embed="rId2"/>
          <a:srcRect t="9830" r="5230" b="13810"/>
          <a:stretch>
            <a:fillRect/>
          </a:stretch>
        </p:blipFill>
        <p:spPr>
          <a:xfrm>
            <a:off x="934085" y="2447290"/>
            <a:ext cx="2667000" cy="15741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 descr="L'influenza e le sue complicanze in gravidanza e nel neonato | Aogoi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IoKAAAAAAAArgg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NoXAADhDQAA6jMAACEZAAAQAAAAJgAAAAgAAAD//////////w=="/>
              </a:ext>
            </a:extLst>
          </p:cNvPicPr>
          <p:nvPr/>
        </p:nvPicPr>
        <p:blipFill>
          <a:blip r:embed="rId3"/>
          <a:srcRect t="26980" b="22220"/>
          <a:stretch>
            <a:fillRect/>
          </a:stretch>
        </p:blipFill>
        <p:spPr>
          <a:xfrm>
            <a:off x="3877310" y="2256155"/>
            <a:ext cx="4561840" cy="1828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5GZ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L0CAABVNgAAQwY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algn="ctr">
              <a:defRPr sz="3240" cap="none"/>
            </a:pPr>
            <a:r>
              <a:rPr lang="it-IT" b="1" cap="none"/>
              <a:t>CONCLUSIONI </a:t>
            </a:r>
          </a:p>
        </p:txBody>
      </p:sp>
      <p:sp>
        <p:nvSpPr>
          <p:cNvPr id="3" name="Segnaposto testo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AoIAABVNgAADh0AABAAAAAmAAAACAAAAAEAAAAAAAAA"/>
              </a:ext>
            </a:extLst>
          </p:cNvSpPr>
          <p:nvPr>
            <p:ph type="body" idx="1"/>
          </p:nvPr>
        </p:nvSpPr>
        <p:spPr>
          <a:xfrm>
            <a:off x="311785" y="1306830"/>
            <a:ext cx="8520430" cy="3416300"/>
          </a:xfrm>
        </p:spPr>
        <p:txBody>
          <a:bodyPr/>
          <a:lstStyle/>
          <a:p>
            <a:r>
              <a:rPr lang="it-IT" sz="2000" b="1" cap="none"/>
              <a:t>LE CAUSE CIVILI E PENALI IN CHIRURGIA BARIATRICA (MA NON SOLO) SI FONDANO SULL’USO DI DATI CHE EMERGONO DAI DOCUMENTI REDATTI </a:t>
            </a:r>
          </a:p>
          <a:p>
            <a:endParaRPr lang="it-IT" cap="none"/>
          </a:p>
          <a:p>
            <a:endParaRPr lang="it-IT" cap="none"/>
          </a:p>
          <a:p>
            <a:pPr marL="114300" indent="0">
              <a:buNone/>
            </a:pPr>
            <a:r>
              <a:rPr lang="it-IT" cap="none"/>
              <a:t>SCRIVETE TUTTO </a:t>
            </a:r>
          </a:p>
          <a:p>
            <a:pPr marL="114300" indent="0">
              <a:buNone/>
            </a:pPr>
            <a:r>
              <a:rPr lang="it-IT" cap="none"/>
              <a:t>SCRIVETE CHIARAMENTE </a:t>
            </a:r>
          </a:p>
          <a:p>
            <a:pPr marL="114300" indent="0">
              <a:buNone/>
            </a:pPr>
            <a:r>
              <a:rPr lang="it-IT" cap="none"/>
              <a:t>SCRIVETE COMPRENSIBILMENTE</a:t>
            </a:r>
          </a:p>
          <a:p>
            <a:pPr marL="114300" indent="0">
              <a:buNone/>
            </a:pPr>
            <a:r>
              <a:rPr lang="it-IT" cap="none"/>
              <a:t>SCRIVETE OGNI PREVISIONE</a:t>
            </a:r>
          </a:p>
          <a:p>
            <a:pPr marL="114300" indent="0">
              <a:buNone/>
            </a:pPr>
            <a:r>
              <a:rPr lang="it-IT" cap="none"/>
              <a:t>SCRIVETE OGNI INDICAZIONE </a:t>
            </a:r>
          </a:p>
          <a:p>
            <a:pPr marL="114300" indent="0">
              <a:buNone/>
            </a:pPr>
            <a:r>
              <a:rPr lang="it-IT" cap="none"/>
              <a:t>SCRIVETE IMMAGINANDO CHE UN CONSULENTE VI LEGGA </a:t>
            </a:r>
          </a:p>
        </p:txBody>
      </p:sp>
      <p:pic>
        <p:nvPicPr>
          <p:cNvPr id="4" name="Immagine 7" descr="https://lucarota.files.wordpress.com/2013/05/scrivere_image.jpg?w=677&amp;h=391&amp;crop=1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DYIAAABAQAAAAAAAAAAAABkAAAAZAAAAAAAAAAjAAAABAAAAGQAAAAXAAAAFAAAAAAAAAAAAAAA/38AAP9/AAAAAAAACQAAAAQAAAAAAI2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FIfAADQDgAAODcAAFcaAAAQAAAAJgAAAAgAAAD//////////w=="/>
              </a:ext>
            </a:extLst>
          </p:cNvPicPr>
          <p:nvPr/>
        </p:nvPicPr>
        <p:blipFill>
          <a:blip r:embed="rId2"/>
          <a:srcRect t="21020" r="2570"/>
          <a:stretch>
            <a:fillRect/>
          </a:stretch>
        </p:blipFill>
        <p:spPr>
          <a:xfrm>
            <a:off x="5091430" y="2407920"/>
            <a:ext cx="3884930" cy="18738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DAMAANwBAABVNgAA2gcAABAAAAAmAAAACAAAAAEgAAAAAAAA"/>
              </a:ext>
            </a:extLst>
          </p:cNvSpPr>
          <p:nvPr>
            <p:ph type="title"/>
          </p:nvPr>
        </p:nvSpPr>
        <p:spPr>
          <a:xfrm>
            <a:off x="495300" y="302260"/>
            <a:ext cx="8336915" cy="97409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algn="ctr"/>
            <a:r>
              <a:rPr lang="it-IT" sz="3200" b="1" cap="none"/>
              <a:t>COSA DI INTENDE PER DOCUMENTAZIONE CLINICA  </a:t>
            </a:r>
            <a:r>
              <a:t/>
            </a:r>
            <a:br/>
            <a:endParaRPr lang="it-IT" sz="3200" cap="none"/>
          </a:p>
        </p:txBody>
      </p:sp>
      <p:cxnSp>
        <p:nvCxnSpPr>
          <p:cNvPr id="3" name="Connettore 2 4"/>
          <p:cNvCxn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CwsLAwoAAAAAQAAABQAAAAUAAAAFAAAAAEAAAAAAAAAZAAAAGQAAAACAAAAZAAAAGQAAAAVAAAAYAAAAAAAAAAAAAAADwAAACADAAAAAAAAAAAAAAEAAACgMgAAVgcAAKr4//8BAAAAAAAAAAEAAABkAAAAAAAAABQAAABAHwAAAAAAACYAAAAAAAAAwOD//wAAAAAmAAAAZAAAABYAAABMAAAAAQAAAAAAAAAIAAAAAAAAAAEAAAAAAAAAKAAAABwAAAAcAAAAZAAAAGQAAAAAAAAAzMzMAAAAAABQAAAAUAAAAGQAAABkAAAAAAAAABcAAAAUAAAAAAAAAAAAAAD/fwAA/38AAAAAAAAJAAAABAAAAAB/ERUeAAAAaAAAAAAAAAAAAAAAAAAAAAAAAAAAAAAAECcAABAnAAAAAAAAAAAAAAAAAAAAAAAAAAAAAAAAAAAAAAAAAAAAADw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CwsLAUAAAAAAAAAAMzMzADAwP8Af39/AAAAAAAAAAAAAAAAAAAAAAAAAAAAIQAAABgAAAAUAAAALBcAAFcdAABAFwAApB8AABAAAAAmAAAACAAAAP//////////"/>
              </a:ext>
            </a:extLst>
          </p:cNvCxnSpPr>
          <p:nvPr/>
        </p:nvCxnSpPr>
        <p:spPr>
          <a:xfrm>
            <a:off x="3766820" y="4769485"/>
            <a:ext cx="12700" cy="374015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headEnd type="none"/>
            <a:tailEnd type="triangle" w="med" len="med"/>
          </a:ln>
          <a:effectLst>
            <a:outerShdw blurRad="38100" dist="25145" dir="2700000" algn="br">
              <a:srgbClr val="000000">
                <a:alpha val="60000"/>
              </a:srgbClr>
            </a:outerShdw>
          </a:effectLst>
        </p:spPr>
      </p:cxnSp>
      <p:sp>
        <p:nvSpPr>
          <p:cNvPr id="4" name="Segnaposto test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Bubl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rgIAACUIAAAYNwAAKR0AABAAAAAmAAAACAAAAAEAAAAAAAAA"/>
              </a:ext>
            </a:extLst>
          </p:cNvSpPr>
          <p:nvPr>
            <p:ph type="body" idx="1"/>
          </p:nvPr>
        </p:nvSpPr>
        <p:spPr>
          <a:xfrm>
            <a:off x="435610" y="1323975"/>
            <a:ext cx="8520430" cy="3416300"/>
          </a:xfrm>
        </p:spPr>
        <p:txBody>
          <a:bodyPr/>
          <a:lstStyle/>
          <a:p>
            <a:endParaRPr/>
          </a:p>
        </p:txBody>
      </p:sp>
      <p:sp>
        <p:nvSpPr>
          <p:cNvPr id="5" name="Segnaposto testo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M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4QIAAMkIAABCOgAA7RoAABAAAAAmAAAACAAAAP//////////"/>
              </a:ext>
            </a:extLst>
          </p:cNvSpPr>
          <p:nvPr/>
        </p:nvSpPr>
        <p:spPr>
          <a:xfrm>
            <a:off x="467995" y="1428115"/>
            <a:ext cx="9002395" cy="2948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spcCol="215900" anchor="t"/>
          <a:lstStyle>
            <a:lvl1pPr marL="457200" indent="-3429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2" charset="0"/>
              <a:buChar char="●"/>
              <a:tabLst/>
              <a:defRPr sz="150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35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pPr marL="0" indent="0">
              <a:buNone/>
            </a:pPr>
            <a:endParaRPr cap="none" noProof="1"/>
          </a:p>
          <a:p>
            <a:pPr marL="0" indent="0">
              <a:buNone/>
            </a:pPr>
            <a:r>
              <a:rPr sz="2400" cap="none" noProof="1"/>
              <a:t>CARTELLA CLINICA </a:t>
            </a:r>
          </a:p>
          <a:p>
            <a:pPr marL="0" indent="0">
              <a:buNone/>
            </a:pPr>
            <a:endParaRPr sz="2400" cap="none" noProof="1"/>
          </a:p>
          <a:p>
            <a:pPr marL="0" indent="0">
              <a:buNone/>
            </a:pPr>
            <a:r>
              <a:rPr sz="2400" cap="none" noProof="1"/>
              <a:t>         NON SOLO</a:t>
            </a:r>
          </a:p>
          <a:p>
            <a:pPr marL="0" indent="0">
              <a:buNone/>
            </a:pPr>
            <a:endParaRPr sz="2400" cap="none" noProof="1"/>
          </a:p>
          <a:p>
            <a:pPr marL="0" indent="0">
              <a:buNone/>
            </a:pPr>
            <a:r>
              <a:rPr sz="2400" cap="none" noProof="1"/>
              <a:t>CONSENSO INFORMATO                  </a:t>
            </a:r>
          </a:p>
          <a:p>
            <a:pPr marL="0" indent="0">
              <a:buNone/>
            </a:pPr>
            <a:endParaRPr sz="2400" cap="none" noProof="1"/>
          </a:p>
          <a:p>
            <a:pPr marL="0" indent="0">
              <a:buNone/>
            </a:pPr>
            <a:r>
              <a:rPr sz="2400" cap="none" noProof="1"/>
              <a:t>LETTERA DI DIMISSIONI </a:t>
            </a:r>
          </a:p>
          <a:p>
            <a:pPr marL="0" indent="0">
              <a:buNone/>
            </a:pPr>
            <a:endParaRPr cap="none" noProof="1"/>
          </a:p>
        </p:txBody>
      </p:sp>
      <p:sp>
        <p:nvSpPr>
          <p:cNvPr id="6" name="Segnaposto testo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UwIAADoDAABUBgAAmwkAABAAAAAmAAAACAAAAP//////////"/>
              </a:ext>
            </a:extLst>
          </p:cNvSpPr>
          <p:nvPr/>
        </p:nvSpPr>
        <p:spPr>
          <a:xfrm flipH="1" flipV="1">
            <a:off x="377825" y="524510"/>
            <a:ext cx="650875" cy="1036955"/>
          </a:xfrm>
          <a:prstGeom prst="rect">
            <a:avLst/>
          </a:prstGeom>
          <a:noFill/>
          <a:ln>
            <a:noFill/>
          </a:ln>
          <a:effectLst/>
        </p:spPr>
        <p:txBody>
          <a:bodyPr rot="10800000" vert="horz" wrap="square" lIns="91440" tIns="91440" rIns="91440" bIns="91440" numCol="1" spcCol="215900" anchor="t"/>
          <a:lstStyle>
            <a:lvl1pPr marL="457200" indent="-3429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2" charset="0"/>
              <a:buChar char="●"/>
              <a:tabLst/>
              <a:defRPr sz="150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35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pPr marL="0" indent="0">
              <a:buNone/>
            </a:pPr>
            <a:endParaRPr cap="none" noProof="1"/>
          </a:p>
        </p:txBody>
      </p:sp>
      <p:pic>
        <p:nvPicPr>
          <p:cNvPr id="7" name="Immagine 10" descr="Come ottenere la cartella clinica - ABC Medicina Legale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TgAAAMcBAAAQAQ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JgfAABYDAAAVTYAAO0aAAAQAAAAJgAAAAgAAAD//////////w=="/>
              </a:ext>
            </a:extLst>
          </p:cNvPicPr>
          <p:nvPr/>
        </p:nvPicPr>
        <p:blipFill>
          <a:blip r:embed="rId2"/>
          <a:srcRect l="780" t="4550" r="2720"/>
          <a:stretch>
            <a:fillRect/>
          </a:stretch>
        </p:blipFill>
        <p:spPr>
          <a:xfrm>
            <a:off x="5135880" y="2006600"/>
            <a:ext cx="3696335" cy="23704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J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EAUAAFMBAAB4MwAABAg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/>
            <a:r>
              <a:rPr lang="it-IT" b="1" cap="none"/>
              <a:t>CARTELLA CLINICA REQUISITI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EAUAAIQIAADWHAAA6RsAABAAAAAmAAAACAAAAAEgAAAAAAAA"/>
              </a:ext>
            </a:extLst>
          </p:cNvSpPr>
          <p:nvPr>
            <p:ph type="body" idx="1"/>
          </p:nvPr>
        </p:nvSpPr>
        <p:spPr>
          <a:xfrm>
            <a:off x="822960" y="1384300"/>
            <a:ext cx="3864610" cy="3152775"/>
          </a:xfrm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830"/>
              </a:spcBef>
              <a:spcAft>
                <a:spcPts val="140"/>
              </a:spcAft>
              <a:buNone/>
              <a:defRPr sz="1380" cap="none"/>
            </a:pPr>
            <a:endParaRPr lang="it-IT" sz="2575" b="1" cap="none"/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cap="none"/>
              <a:t>RINTRACCIABILITA’: deve essere riconoscibile l’operatore sanitario che le ha compilate </a:t>
            </a:r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cap="none"/>
              <a:t>PERTINENZ:  nessuna Informazioei non strettamente attinenei al processo di cura</a:t>
            </a:r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cap="none"/>
              <a:t>VERIDICITA’:  atto pubblico quindi reato di falso </a:t>
            </a:r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cap="none"/>
              <a:t>CHIAREZZA: le annotazioni devono essere comprensibili per contenuto, forma e intelligibilità</a:t>
            </a:r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cap="none"/>
              <a:t>ACCURATEZZA E COMPLETEZA:  tutti gli accadimenti relativi al processo di cura devono essere annotati </a:t>
            </a:r>
          </a:p>
          <a:p>
            <a:pPr>
              <a:spcBef>
                <a:spcPts val="830"/>
              </a:spcBef>
              <a:spcAft>
                <a:spcPts val="140"/>
              </a:spcAft>
              <a:defRPr sz="1380" cap="none"/>
            </a:pPr>
            <a:endParaRPr lang="it-IT" cap="none"/>
          </a:p>
        </p:txBody>
      </p:sp>
      <p:pic>
        <p:nvPicPr>
          <p:cNvPr id="4" name="Picture 2" descr="Pre-ricovero - Casa di cura Rizzola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C0AAAAAAAAAAEgAAAAA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BKcTt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AAAAAf39/APVmFwPMzMwAwMD/AH9/fwAAAAAAAAAAAAAAAAD///8AAAAAACEAAAAYAAAAFAAAAOcfAACiCQAARzYAAA4XAAAQAAAAJgAAAAgAAAABgQAAfwAAAA=="/>
              </a:ext>
            </a:extLst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5186045" y="1565910"/>
            <a:ext cx="3637280" cy="218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EAUAAFMBAAB4MwAABAg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sz="3200" b="1" cap="none"/>
              <a:t>A COSA SERVE LEGALMENTE 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Q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EAUAAIQIAAB4MwAAFBs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 lang="it-IT" cap="none"/>
          </a:p>
          <a:p>
            <a:r>
              <a:rPr lang="it-IT" cap="none"/>
              <a:t>A RICOSTRUIRE EX POST QUANTO ACCADUTO DURANTE L’ITER CLINICO-TERAPEUTICO</a:t>
            </a:r>
          </a:p>
          <a:p>
            <a:r>
              <a:rPr lang="it-IT" cap="none"/>
              <a:t>A REDIGERE LA RELAZIONE FINALIZZATA AD ACCERTARE EVENTUALI RESPONSABILITA’</a:t>
            </a:r>
          </a:p>
          <a:p>
            <a:endParaRPr lang="it-IT" b="1" u="sng" cap="none"/>
          </a:p>
          <a:p>
            <a:r>
              <a:rPr lang="it-IT" b="1" u="sng" cap="none"/>
              <a:t>CASSAZIONE</a:t>
            </a:r>
            <a:r>
              <a:rPr lang="it-IT" cap="none"/>
              <a:t> ha stabilito che «(…) cartella clinica incompleta e’ circostanza che il giudice puo’ utilizzare per ritenere dimostrata il nesso di causa tra operato del medico e danno patito </a:t>
            </a:r>
            <a:r>
              <a:rPr lang="it-IT" b="1" cap="none"/>
              <a:t>solo</a:t>
            </a:r>
            <a:r>
              <a:rPr lang="it-IT" cap="none"/>
              <a:t> quando l’incompletezza ha reso impossibile l’accertamento (…) (Cassaz.civ. sez.3 n.26428)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Er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L0CAABVNgAAQwY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r>
              <a:rPr lang="it-IT" sz="3200" b="1" cap="none"/>
              <a:t>CHIRURGIA BARIATRICA CARTELLA CLINICA 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g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BcHAABVNgAAGxwAAAAAAAAmAAAACAAAAAEgAAAAAAAA"/>
              </a:ext>
            </a:extLst>
          </p:cNvSpPr>
          <p:nvPr>
            <p:ph type="body"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r>
              <a:rPr lang="it-IT" cap="none"/>
              <a:t>SPECIFICARE GLI ESAMI ESEGUITI E TUTTO L’ITER MULTIDISCIPLINARE CHE HA PORTATO A SCEGLIERE L’INTERVENTO</a:t>
            </a:r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r>
              <a:rPr lang="it-IT" cap="none"/>
              <a:t>ADEGUATEZZA DEL FOLLOW UP </a:t>
            </a:r>
            <a:r>
              <a:t/>
            </a:r>
            <a:br/>
            <a:r>
              <a:rPr lang="it-IT" cap="none"/>
              <a:t>PRE SCELTA INTERVENTO </a:t>
            </a:r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r>
              <a:rPr lang="it-IT" cap="none"/>
              <a:t>LA DESCRIZIONE DELL’INTERVENTO                                     </a:t>
            </a:r>
          </a:p>
          <a:p>
            <a:pPr>
              <a:lnSpc>
                <a:spcPct val="80000"/>
              </a:lnSpc>
            </a:pPr>
            <a:endParaRPr lang="it-IT" sz="3200" cap="none">
              <a:latin typeface="Calibri Light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r>
              <a:rPr lang="it-IT" cap="none"/>
              <a:t>IL DECORSO POST OPERATORIO </a:t>
            </a:r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endParaRPr lang="it-IT" cap="none"/>
          </a:p>
          <a:p>
            <a:pPr>
              <a:lnSpc>
                <a:spcPct val="80000"/>
              </a:lnSpc>
            </a:pPr>
            <a:r>
              <a:rPr lang="it-IT" cap="none"/>
              <a:t>INDICAZIONE DEGLI ESAMI FATTI DOPO L’INTERVENTO ESITO</a:t>
            </a:r>
          </a:p>
          <a:p>
            <a:pPr>
              <a:lnSpc>
                <a:spcPct val="80000"/>
              </a:lnSpc>
            </a:pPr>
            <a:endParaRPr lang="it-IT" cap="none"/>
          </a:p>
          <a:p>
            <a:pPr marL="114300" indent="0">
              <a:lnSpc>
                <a:spcPct val="80000"/>
              </a:lnSpc>
              <a:buNone/>
            </a:pPr>
            <a:endParaRPr lang="it-IT" cap="none"/>
          </a:p>
        </p:txBody>
      </p:sp>
      <p:pic>
        <p:nvPicPr>
          <p:cNvPr id="4" name="Immagine 4" descr="Intervento bariatrico: gli esami e le visite specialistiche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H4GAACkAQAALQUAAAAAAABkAAAAZAAAAAAAAAAjAAAABAAAAGQAAAAXAAAAFAAAAAAAAAAAAAAA/38AAP9/AAAAAAAACQAAAAQAAACxtsb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DgkAABsDAAAajIAAPIWAAAQAAAAJgAAAAgAAAD//////////w=="/>
              </a:ext>
            </a:extLst>
          </p:cNvPicPr>
          <p:nvPr/>
        </p:nvPicPr>
        <p:blipFill>
          <a:blip r:embed="rId2"/>
          <a:srcRect t="16620" r="4200" b="13250"/>
          <a:stretch>
            <a:fillRect/>
          </a:stretch>
        </p:blipFill>
        <p:spPr>
          <a:xfrm>
            <a:off x="5887720" y="2019300"/>
            <a:ext cx="2307590" cy="17106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L0CAABVNgAAQwY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algn="ctr">
              <a:defRPr sz="3240" cap="none"/>
            </a:pPr>
            <a:r>
              <a:rPr lang="it-IT" b="1" cap="none"/>
              <a:t>CRITICITA’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M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BcHAABVNgAAGxw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cap="none"/>
          </a:p>
          <a:p>
            <a:pPr marL="114300" indent="0">
              <a:buNone/>
            </a:pPr>
            <a:r>
              <a:rPr lang="it-IT" cap="none"/>
              <a:t>LE ANNOTAZIONI DELLO SPECIALIZZANDO NON POSSONO AVERE CARATTERE DEFINITIVO(CASSAZ.V N.3336)</a:t>
            </a:r>
          </a:p>
          <a:p>
            <a:pPr marL="114300" indent="0">
              <a:buNone/>
            </a:pPr>
            <a:endParaRPr lang="it-IT" cap="none"/>
          </a:p>
          <a:p>
            <a:pPr marL="114300" indent="0">
              <a:buNone/>
            </a:pPr>
            <a:r>
              <a:rPr lang="it-IT" cap="none"/>
              <a:t>LE INTEGRAZIONI LE MODIFICHE INTEGRANO REATO DI FALSO MATERIALE IN ATTO PUBBLICO A PRESCINDERE DAL MOTIVO PER IL QUALE VENGONO FATTE (CASSAZ.V N.37314)</a:t>
            </a:r>
          </a:p>
          <a:p>
            <a:pPr marL="114300" indent="0">
              <a:buNone/>
            </a:pPr>
            <a:r>
              <a:rPr lang="it-IT" cap="none"/>
              <a:t>PERCHE’ E’ FINALIZZATA AD ASSEVERARE ANCHE LA SUCCESSIONE CRONOLOGICA DELLE DIAGNOSI PROGNOSI E PRESCRIZIONI </a:t>
            </a:r>
          </a:p>
          <a:p>
            <a:pPr marL="114300" indent="0">
              <a:buNone/>
            </a:pPr>
            <a:endParaRPr lang="it-IT" cap="none"/>
          </a:p>
          <a:p>
            <a:pPr marL="114300" indent="0">
              <a:buNone/>
            </a:pPr>
            <a:endParaRPr lang="it-IT" cap="none"/>
          </a:p>
          <a:p>
            <a:endParaRPr lang="it-IT" cap="none"/>
          </a:p>
        </p:txBody>
      </p:sp>
      <p:pic>
        <p:nvPicPr>
          <p:cNvPr id="4" name="Immagine 3" descr="Attenzione: definizione, componenti e caratteristiche del processo cognitivo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nQIAAIMB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LsHAAAnFAAAPC4AAO8cAAAQAAAAJgAAAAgAAAD//////////w=="/>
              </a:ext>
            </a:extLst>
          </p:cNvPicPr>
          <p:nvPr/>
        </p:nvPicPr>
        <p:blipFill>
          <a:blip r:embed="rId2"/>
          <a:srcRect l="6690" t="3870"/>
          <a:stretch>
            <a:fillRect/>
          </a:stretch>
        </p:blipFill>
        <p:spPr>
          <a:xfrm>
            <a:off x="1256665" y="3275965"/>
            <a:ext cx="6259195" cy="14274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;p1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CJsO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L0CAABVNgAAQwYAABAAAAAmAAAACAAAADww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sz="3240" cap="none"/>
            </a:pPr>
            <a:r>
              <a:rPr lang="it-IT" b="1" cap="none"/>
              <a:t>CONSENSO INFORMATO</a:t>
            </a:r>
            <a:endParaRPr b="1" cap="none"/>
          </a:p>
        </p:txBody>
      </p:sp>
      <p:sp>
        <p:nvSpPr>
          <p:cNvPr id="3" name="Google Shape;91;p1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Lyw+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hgUAANMGAADWNAAAih0AABAAAAAmAAAACAAAAD0wAAAAAAAA"/>
              </a:ext>
            </a:extLst>
          </p:cNvSpPr>
          <p:nvPr>
            <p:ph type="body" idx="1"/>
          </p:nvPr>
        </p:nvSpPr>
        <p:spPr>
          <a:xfrm>
            <a:off x="897890" y="1109345"/>
            <a:ext cx="7691120" cy="369252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sz="2400" cap="none" noProof="1"/>
              <a:t>L.219/2017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sz="1800" cap="none" noProof="1"/>
              <a:t>NESSUN TRATTAMENTO SANITARIO                         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sz="1800" cap="none" noProof="1"/>
              <a:t> PUO’ ESSERE INIZIATO O PROSEGUITO </a:t>
            </a:r>
          </a:p>
          <a:p>
            <a:pPr marL="0" indent="0">
              <a:spcBef>
                <a:spcPts val="1200"/>
              </a:spcBef>
              <a:buNone/>
            </a:pPr>
            <a:r>
              <a:rPr sz="1800" cap="none" noProof="1"/>
              <a:t>SE PRIVO DEL CONSENSO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sz="1800" cap="none" noProof="1"/>
              <a:t>LIBERO E INFORMATO DELLA PERSONA INTERESSATA.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sz="1800" cap="none" noProof="1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 sz="1800" cap="none" noProof="1"/>
            </a:pPr>
            <a:endParaRPr sz="1800" cap="none" noProof="1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 sz="1800" cap="none" noProof="1"/>
            </a:pPr>
            <a:endParaRPr sz="1800" cap="none" noProof="1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 sz="1800" cap="none" noProof="1"/>
            </a:pPr>
            <a:r>
              <a:t>Permette di tutelare il diritto all’auto determinazione del paziente</a:t>
            </a:r>
          </a:p>
        </p:txBody>
      </p:sp>
      <p:pic>
        <p:nvPicPr>
          <p:cNvPr id="4" name="Picture 2" descr="Acconsento illustrazione di stock. Illustrazione di comprensione - 2957456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fK7//yF0//9SnP//9cf//wAAAABkAAAAZAAAAAAAAAAjAAAABAAAAGQAAAAXAAAAFAAAAAAAAAAAAAAA/38AAP9/AAAAAAAACQAAAAQAAAC8sPq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OsBAADhy///q18AAOcuAAAQAAAAJgAAAAgAAAD//////////w=="/>
              </a:ext>
            </a:extLst>
          </p:cNvPicPr>
          <p:nvPr/>
        </p:nvPicPr>
        <p:blipFill>
          <a:blip r:embed="rId3"/>
          <a:srcRect l="-208680" t="-358070" r="-255180" b="-143470"/>
          <a:stretch>
            <a:fillRect/>
          </a:stretch>
        </p:blipFill>
        <p:spPr>
          <a:xfrm>
            <a:off x="668133" y="-8580381"/>
            <a:ext cx="15240000" cy="160972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j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L0CAABVNgAAQwY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sz="3240" cap="none"/>
            </a:pPr>
            <a:r>
              <a:rPr lang="it-IT" cap="none"/>
              <a:t>                    </a:t>
            </a:r>
            <a:r>
              <a:rPr lang="it-IT" b="1" cap="none"/>
              <a:t>COSA DEVE CONTENERE 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6wEAABcHAABVNgAAGxw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sz="1600" cap="none" noProof="1"/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-INFORMAZIONE CHIARA E DETTAGLIATA precede il consenso diagnosi prognosi benefici rischi dei trattamenti diagnostici e degli interventi proposti </a:t>
            </a:r>
          </a:p>
          <a:p>
            <a:pPr marL="0" indent="0">
              <a:spcBef>
                <a:spcPts val="1200"/>
              </a:spcBef>
              <a:buNone/>
            </a:pPr>
            <a:endParaRPr sz="1600" cap="none" noProof="1"/>
          </a:p>
          <a:p>
            <a:pPr marL="0" indent="0">
              <a:spcBef>
                <a:spcPts val="1200"/>
              </a:spcBef>
              <a:buNone/>
            </a:pPr>
            <a:r>
              <a:rPr sz="1600" cap="none" noProof="1"/>
              <a:t>-FORMA DI ACQUISIZIONE con i modi e con gli strumenti piu’ consoni alle condizioni  del paziente, documentato in forma scritta (sent sull’anestesia detta a voce</a:t>
            </a:r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EAUAAFMBAAB4MwAABAg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/>
            </a:r>
            <a:br/>
            <a:r>
              <a:rPr lang="it-IT" sz="3200" b="1" cap="none"/>
              <a:t>DANNO DA VIOLAZIONE DEL CONSENSO 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xCZK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9WYXA8zMzADAwP8Af39/AAAAAAAAAAAAAAAAAAAAAAAAAAAAIQAAABgAAAAUAAAAEAUAAIQIAAB4MwAAFBsAABAAAAAmAAAACAAAAAAgAAAAAAAA"/>
              </a:ext>
            </a:extLst>
          </p:cNvSpPr>
          <p:nvPr>
            <p:ph type="body" idx="1"/>
          </p:nvPr>
        </p:nvSpPr>
        <p:spPr/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sz="1470" b="1" cap="none" noProof="1"/>
              <a:t> </a:t>
            </a:r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endParaRPr sz="1470" b="1" cap="none" noProof="1"/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endParaRPr sz="1470" b="1" cap="none" noProof="1"/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endParaRPr sz="1470" b="1" cap="none" noProof="1"/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sz="1470" b="1" cap="none" noProof="1"/>
              <a:t>DANNO BIOLOGICO </a:t>
            </a:r>
            <a:r>
              <a:rPr sz="1470" cap="none" noProof="1"/>
              <a:t>: </a:t>
            </a:r>
            <a:r>
              <a:rPr lang="it-IT" sz="1290" cap="none"/>
              <a:t>paziente sottoposto a un trattamento rischioso senza essere stato informato adeguatamente sulle possibili complicanze che si verificano </a:t>
            </a:r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sz="1290" cap="none"/>
              <a:t>risarcibile se dimostra che se informato adeguatamente dei rischi  non si sarebbe sottoposto all’intervento </a:t>
            </a:r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r>
              <a:rPr lang="it-IT" sz="1470" b="1" cap="none"/>
              <a:t>LESIONE DEL DIRITTO DI AUTODETERMINAZIONE :</a:t>
            </a:r>
            <a:r>
              <a:rPr lang="it-IT" sz="1470" cap="none"/>
              <a:t>principio costituzionale di liberta’ art.2-13-32 cost.</a:t>
            </a:r>
          </a:p>
          <a:p>
            <a:pPr marL="0" indent="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None/>
              <a:defRPr sz="1380" cap="none"/>
            </a:pPr>
            <a:r>
              <a:rPr sz="1470" cap="none" noProof="1"/>
              <a:t>                                 </a:t>
            </a:r>
          </a:p>
          <a:p>
            <a:pPr>
              <a:lnSpc>
                <a:spcPct val="80000"/>
              </a:lnSpc>
              <a:spcBef>
                <a:spcPts val="830"/>
              </a:spcBef>
              <a:spcAft>
                <a:spcPts val="140"/>
              </a:spcAft>
              <a:defRPr sz="1380" cap="none"/>
            </a:pPr>
            <a:endParaRPr lang="it-IT" cap="none"/>
          </a:p>
        </p:txBody>
      </p:sp>
      <p:pic>
        <p:nvPicPr>
          <p:cNvPr id="4" name="Immagine 3" descr="Sinistri stradali: i criteri di liquidazione del danno non patrimoniale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xCZK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CAPAACECAAA+iMAAKk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0" y="1384300"/>
            <a:ext cx="3389630" cy="11614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xCZKZQAAAAAIBwAAAAAAAAoAAAAAAAAAAAAAAAAAAAAAAAAAAQAAAAAAAAAAAAAAAAAAAAAAAAAAAAAA"/>
          </p:ext>
        </p:extLst>
      </p:transition>
    </mc:Choice>
    <mc:Fallback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xCZK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Presentazione su schermo (16:9)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Presentation</vt:lpstr>
      <vt:lpstr>COME REDIGERE  DOCUMENTAZIONE CLINICA  SENZA INCAPPARE IN DIFETTI DI FORMA</vt:lpstr>
      <vt:lpstr>COSA DI INTENDE PER DOCUMENTAZIONE CLINICA   </vt:lpstr>
      <vt:lpstr>CARTELLA CLINICA REQUISITI</vt:lpstr>
      <vt:lpstr>A COSA SERVE LEGALMENTE </vt:lpstr>
      <vt:lpstr>CHIRURGIA BARIATRICA CARTELLA CLINICA </vt:lpstr>
      <vt:lpstr>CRITICITA’</vt:lpstr>
      <vt:lpstr>CONSENSO INFORMATO</vt:lpstr>
      <vt:lpstr>                    COSA DEVE CONTENERE </vt:lpstr>
      <vt:lpstr> DANNO DA VIOLAZIONE DEL CONSENSO </vt:lpstr>
      <vt:lpstr>IL CONSENSO IN CHIRURGIA BARIATRICA </vt:lpstr>
      <vt:lpstr>LETTERA DI DIMISSIONI IN CHIRURGIA BARIATRICA </vt:lpstr>
      <vt:lpstr>COSA FARE</vt:lpstr>
      <vt:lpstr>CONCLUSIONI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subject/>
  <dc:creator>Michela</dc:creator>
  <cp:keywords/>
  <dc:description/>
  <cp:lastModifiedBy>Michela</cp:lastModifiedBy>
  <cp:revision>1</cp:revision>
  <dcterms:created xsi:type="dcterms:W3CDTF">2023-11-06T18:08:10Z</dcterms:created>
  <dcterms:modified xsi:type="dcterms:W3CDTF">2023-11-07T16:19:58Z</dcterms:modified>
</cp:coreProperties>
</file>